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sldIdLst>
    <p:sldId id="258" r:id="rId2"/>
    <p:sldId id="260" r:id="rId3"/>
    <p:sldId id="273" r:id="rId4"/>
    <p:sldId id="267" r:id="rId5"/>
    <p:sldId id="270" r:id="rId6"/>
    <p:sldId id="287" r:id="rId7"/>
    <p:sldId id="276" r:id="rId8"/>
    <p:sldId id="279" r:id="rId9"/>
    <p:sldId id="281" r:id="rId10"/>
    <p:sldId id="285" r:id="rId11"/>
    <p:sldId id="28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705"/>
  </p:normalViewPr>
  <p:slideViewPr>
    <p:cSldViewPr snapToGrid="0" snapToObjects="1">
      <p:cViewPr varScale="1">
        <p:scale>
          <a:sx n="100" d="100"/>
          <a:sy n="100" d="100"/>
        </p:scale>
        <p:origin x="19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DC0E0E-D605-D74E-A284-9A237A3495C1}"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90C63-62F5-004A-AC6A-41AB9B742EA2}" type="slidenum">
              <a:rPr lang="en-US" smtClean="0"/>
              <a:t>‹#›</a:t>
            </a:fld>
            <a:endParaRPr lang="en-US"/>
          </a:p>
        </p:txBody>
      </p:sp>
    </p:spTree>
    <p:extLst>
      <p:ext uri="{BB962C8B-B14F-4D97-AF65-F5344CB8AC3E}">
        <p14:creationId xmlns:p14="http://schemas.microsoft.com/office/powerpoint/2010/main" val="1951130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DC0E0E-D605-D74E-A284-9A237A3495C1}"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90C63-62F5-004A-AC6A-41AB9B742EA2}" type="slidenum">
              <a:rPr lang="en-US" smtClean="0"/>
              <a:t>‹#›</a:t>
            </a:fld>
            <a:endParaRPr lang="en-US"/>
          </a:p>
        </p:txBody>
      </p:sp>
    </p:spTree>
    <p:extLst>
      <p:ext uri="{BB962C8B-B14F-4D97-AF65-F5344CB8AC3E}">
        <p14:creationId xmlns:p14="http://schemas.microsoft.com/office/powerpoint/2010/main" val="1836526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3DC0E0E-D605-D74E-A284-9A237A3495C1}"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90C63-62F5-004A-AC6A-41AB9B742EA2}" type="slidenum">
              <a:rPr lang="en-US" smtClean="0"/>
              <a:t>‹#›</a:t>
            </a:fld>
            <a:endParaRPr lang="en-US"/>
          </a:p>
        </p:txBody>
      </p:sp>
    </p:spTree>
    <p:extLst>
      <p:ext uri="{BB962C8B-B14F-4D97-AF65-F5344CB8AC3E}">
        <p14:creationId xmlns:p14="http://schemas.microsoft.com/office/powerpoint/2010/main" val="155832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3DC0E0E-D605-D74E-A284-9A237A3495C1}"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90C63-62F5-004A-AC6A-41AB9B742EA2}"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62664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C0E0E-D605-D74E-A284-9A237A3495C1}"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90C63-62F5-004A-AC6A-41AB9B742EA2}" type="slidenum">
              <a:rPr lang="en-US" smtClean="0"/>
              <a:t>‹#›</a:t>
            </a:fld>
            <a:endParaRPr lang="en-US"/>
          </a:p>
        </p:txBody>
      </p:sp>
    </p:spTree>
    <p:extLst>
      <p:ext uri="{BB962C8B-B14F-4D97-AF65-F5344CB8AC3E}">
        <p14:creationId xmlns:p14="http://schemas.microsoft.com/office/powerpoint/2010/main" val="1861809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DC0E0E-D605-D74E-A284-9A237A3495C1}" type="datetimeFigureOut">
              <a:rPr lang="en-US" smtClean="0"/>
              <a:t>7/7/2022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90C63-62F5-004A-AC6A-41AB9B742EA2}" type="slidenum">
              <a:rPr lang="en-US" smtClean="0"/>
              <a:t>‹#›</a:t>
            </a:fld>
            <a:endParaRPr lang="en-US"/>
          </a:p>
        </p:txBody>
      </p:sp>
    </p:spTree>
    <p:extLst>
      <p:ext uri="{BB962C8B-B14F-4D97-AF65-F5344CB8AC3E}">
        <p14:creationId xmlns:p14="http://schemas.microsoft.com/office/powerpoint/2010/main" val="3612528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DC0E0E-D605-D74E-A284-9A237A3495C1}" type="datetimeFigureOut">
              <a:rPr lang="en-US" smtClean="0"/>
              <a:t>7/7/2022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90C63-62F5-004A-AC6A-41AB9B742EA2}" type="slidenum">
              <a:rPr lang="en-US" smtClean="0"/>
              <a:t>‹#›</a:t>
            </a:fld>
            <a:endParaRPr lang="en-US"/>
          </a:p>
        </p:txBody>
      </p:sp>
    </p:spTree>
    <p:extLst>
      <p:ext uri="{BB962C8B-B14F-4D97-AF65-F5344CB8AC3E}">
        <p14:creationId xmlns:p14="http://schemas.microsoft.com/office/powerpoint/2010/main" val="3720488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C0E0E-D605-D74E-A284-9A237A3495C1}"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90C63-62F5-004A-AC6A-41AB9B742EA2}" type="slidenum">
              <a:rPr lang="en-US" smtClean="0"/>
              <a:t>‹#›</a:t>
            </a:fld>
            <a:endParaRPr lang="en-US"/>
          </a:p>
        </p:txBody>
      </p:sp>
    </p:spTree>
    <p:extLst>
      <p:ext uri="{BB962C8B-B14F-4D97-AF65-F5344CB8AC3E}">
        <p14:creationId xmlns:p14="http://schemas.microsoft.com/office/powerpoint/2010/main" val="1239818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C0E0E-D605-D74E-A284-9A237A3495C1}"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90C63-62F5-004A-AC6A-41AB9B742EA2}" type="slidenum">
              <a:rPr lang="en-US" smtClean="0"/>
              <a:t>‹#›</a:t>
            </a:fld>
            <a:endParaRPr lang="en-US"/>
          </a:p>
        </p:txBody>
      </p:sp>
    </p:spTree>
    <p:extLst>
      <p:ext uri="{BB962C8B-B14F-4D97-AF65-F5344CB8AC3E}">
        <p14:creationId xmlns:p14="http://schemas.microsoft.com/office/powerpoint/2010/main" val="298897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C0E0E-D605-D74E-A284-9A237A3495C1}"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90C63-62F5-004A-AC6A-41AB9B742EA2}" type="slidenum">
              <a:rPr lang="en-US" smtClean="0"/>
              <a:t>‹#›</a:t>
            </a:fld>
            <a:endParaRPr lang="en-US"/>
          </a:p>
        </p:txBody>
      </p:sp>
    </p:spTree>
    <p:extLst>
      <p:ext uri="{BB962C8B-B14F-4D97-AF65-F5344CB8AC3E}">
        <p14:creationId xmlns:p14="http://schemas.microsoft.com/office/powerpoint/2010/main" val="69897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C0E0E-D605-D74E-A284-9A237A3495C1}"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90C63-62F5-004A-AC6A-41AB9B742EA2}" type="slidenum">
              <a:rPr lang="en-US" smtClean="0"/>
              <a:t>‹#›</a:t>
            </a:fld>
            <a:endParaRPr lang="en-US"/>
          </a:p>
        </p:txBody>
      </p:sp>
    </p:spTree>
    <p:extLst>
      <p:ext uri="{BB962C8B-B14F-4D97-AF65-F5344CB8AC3E}">
        <p14:creationId xmlns:p14="http://schemas.microsoft.com/office/powerpoint/2010/main" val="165360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DC0E0E-D605-D74E-A284-9A237A3495C1}"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90C63-62F5-004A-AC6A-41AB9B742EA2}" type="slidenum">
              <a:rPr lang="en-US" smtClean="0"/>
              <a:t>‹#›</a:t>
            </a:fld>
            <a:endParaRPr lang="en-US"/>
          </a:p>
        </p:txBody>
      </p:sp>
    </p:spTree>
    <p:extLst>
      <p:ext uri="{BB962C8B-B14F-4D97-AF65-F5344CB8AC3E}">
        <p14:creationId xmlns:p14="http://schemas.microsoft.com/office/powerpoint/2010/main" val="216554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DC0E0E-D605-D74E-A284-9A237A3495C1}" type="datetimeFigureOut">
              <a:rPr lang="en-US" smtClean="0"/>
              <a:t>7/7/2022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B90C63-62F5-004A-AC6A-41AB9B742EA2}" type="slidenum">
              <a:rPr lang="en-US" smtClean="0"/>
              <a:t>‹#›</a:t>
            </a:fld>
            <a:endParaRPr lang="en-US"/>
          </a:p>
        </p:txBody>
      </p:sp>
    </p:spTree>
    <p:extLst>
      <p:ext uri="{BB962C8B-B14F-4D97-AF65-F5344CB8AC3E}">
        <p14:creationId xmlns:p14="http://schemas.microsoft.com/office/powerpoint/2010/main" val="3463890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3DC0E0E-D605-D74E-A284-9A237A3495C1}" type="datetimeFigureOut">
              <a:rPr lang="en-US" smtClean="0"/>
              <a:t>7/7/2022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5B90C63-62F5-004A-AC6A-41AB9B742EA2}" type="slidenum">
              <a:rPr lang="en-US" smtClean="0"/>
              <a:t>‹#›</a:t>
            </a:fld>
            <a:endParaRPr lang="en-US"/>
          </a:p>
        </p:txBody>
      </p:sp>
    </p:spTree>
    <p:extLst>
      <p:ext uri="{BB962C8B-B14F-4D97-AF65-F5344CB8AC3E}">
        <p14:creationId xmlns:p14="http://schemas.microsoft.com/office/powerpoint/2010/main" val="66299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3DC0E0E-D605-D74E-A284-9A237A3495C1}" type="datetimeFigureOut">
              <a:rPr lang="en-US" smtClean="0"/>
              <a:t>7/7/2022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5B90C63-62F5-004A-AC6A-41AB9B742EA2}" type="slidenum">
              <a:rPr lang="en-US" smtClean="0"/>
              <a:t>‹#›</a:t>
            </a:fld>
            <a:endParaRPr lang="en-US"/>
          </a:p>
        </p:txBody>
      </p:sp>
    </p:spTree>
    <p:extLst>
      <p:ext uri="{BB962C8B-B14F-4D97-AF65-F5344CB8AC3E}">
        <p14:creationId xmlns:p14="http://schemas.microsoft.com/office/powerpoint/2010/main" val="363764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3DC0E0E-D605-D74E-A284-9A237A3495C1}" type="datetimeFigureOut">
              <a:rPr lang="en-US" smtClean="0"/>
              <a:t>7/7/2022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5B90C63-62F5-004A-AC6A-41AB9B742EA2}" type="slidenum">
              <a:rPr lang="en-US" smtClean="0"/>
              <a:t>‹#›</a:t>
            </a:fld>
            <a:endParaRPr lang="en-US"/>
          </a:p>
        </p:txBody>
      </p:sp>
    </p:spTree>
    <p:extLst>
      <p:ext uri="{BB962C8B-B14F-4D97-AF65-F5344CB8AC3E}">
        <p14:creationId xmlns:p14="http://schemas.microsoft.com/office/powerpoint/2010/main" val="107704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DC0E0E-D605-D74E-A284-9A237A3495C1}"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90C63-62F5-004A-AC6A-41AB9B742EA2}" type="slidenum">
              <a:rPr lang="en-US" smtClean="0"/>
              <a:t>‹#›</a:t>
            </a:fld>
            <a:endParaRPr lang="en-US"/>
          </a:p>
        </p:txBody>
      </p:sp>
    </p:spTree>
    <p:extLst>
      <p:ext uri="{BB962C8B-B14F-4D97-AF65-F5344CB8AC3E}">
        <p14:creationId xmlns:p14="http://schemas.microsoft.com/office/powerpoint/2010/main" val="2594340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3DC0E0E-D605-D74E-A284-9A237A3495C1}" type="datetimeFigureOut">
              <a:rPr lang="en-US" smtClean="0"/>
              <a:t>7/7/2022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5B90C63-62F5-004A-AC6A-41AB9B742EA2}" type="slidenum">
              <a:rPr lang="en-US" smtClean="0"/>
              <a:t>‹#›</a:t>
            </a:fld>
            <a:endParaRPr lang="en-US"/>
          </a:p>
        </p:txBody>
      </p:sp>
    </p:spTree>
    <p:extLst>
      <p:ext uri="{BB962C8B-B14F-4D97-AF65-F5344CB8AC3E}">
        <p14:creationId xmlns:p14="http://schemas.microsoft.com/office/powerpoint/2010/main" val="2429382517"/>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4A465C-C713-D448-8E08-127A1768DB04}"/>
              </a:ext>
            </a:extLst>
          </p:cNvPr>
          <p:cNvSpPr>
            <a:spLocks noGrp="1"/>
          </p:cNvSpPr>
          <p:nvPr>
            <p:ph idx="1"/>
          </p:nvPr>
        </p:nvSpPr>
        <p:spPr>
          <a:xfrm>
            <a:off x="937846" y="2052918"/>
            <a:ext cx="9812216" cy="4195481"/>
          </a:xfrm>
        </p:spPr>
        <p:txBody>
          <a:bodyPr>
            <a:normAutofit/>
          </a:bodyPr>
          <a:lstStyle/>
          <a:p>
            <a:pPr marL="0" indent="0" algn="ctr">
              <a:buNone/>
            </a:pPr>
            <a:endParaRPr lang="en-US" sz="2800" dirty="0"/>
          </a:p>
          <a:p>
            <a:pPr marL="0" indent="0" algn="ctr">
              <a:buNone/>
            </a:pPr>
            <a:r>
              <a:rPr lang="en-US" sz="2800" dirty="0"/>
              <a:t>NATIONAL ASSOCIATION FOR BILINGUAL EDUCATION</a:t>
            </a:r>
          </a:p>
          <a:p>
            <a:pPr marL="0" indent="0" algn="ctr">
              <a:buNone/>
            </a:pPr>
            <a:endParaRPr lang="en-US" sz="2800" dirty="0"/>
          </a:p>
          <a:p>
            <a:pPr marL="0" indent="0" algn="ctr">
              <a:buNone/>
            </a:pPr>
            <a:r>
              <a:rPr lang="en-US" sz="2800" dirty="0"/>
              <a:t>FEBRUARY 2022 in New York</a:t>
            </a:r>
          </a:p>
          <a:p>
            <a:pPr marL="0" indent="0" algn="ctr">
              <a:buNone/>
            </a:pPr>
            <a:r>
              <a:rPr lang="en-US" sz="2800" dirty="0">
                <a:latin typeface="Arial" panose="020B0604020202020204" pitchFamily="34" charset="0"/>
                <a:cs typeface="Arial" panose="020B0604020202020204" pitchFamily="34" charset="0"/>
              </a:rPr>
              <a:t>Angelina Aranda </a:t>
            </a:r>
          </a:p>
          <a:p>
            <a:pPr marL="0" indent="0" algn="ctr">
              <a:buNone/>
            </a:pPr>
            <a:endParaRPr lang="en-US" sz="2800" dirty="0"/>
          </a:p>
        </p:txBody>
      </p:sp>
      <p:pic>
        <p:nvPicPr>
          <p:cNvPr id="4" name="Picture 2" descr="Picture">
            <a:extLst>
              <a:ext uri="{FF2B5EF4-FFF2-40B4-BE49-F238E27FC236}">
                <a16:creationId xmlns:a16="http://schemas.microsoft.com/office/drawing/2014/main" id="{9462F498-71E3-B04E-ADB6-0EC0DDBEB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967" y="867062"/>
            <a:ext cx="3137687" cy="153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56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Como </a:t>
            </a:r>
            <a:r>
              <a:rPr lang="en-US" dirty="0" err="1"/>
              <a:t>podre</a:t>
            </a:r>
            <a:r>
              <a:rPr lang="en-US" dirty="0"/>
              <a:t> </a:t>
            </a:r>
            <a:r>
              <a:rPr lang="en-US" dirty="0" err="1"/>
              <a:t>ayudar</a:t>
            </a:r>
            <a:r>
              <a:rPr lang="en-US" dirty="0"/>
              <a:t> a </a:t>
            </a:r>
            <a:r>
              <a:rPr lang="en-US" dirty="0" err="1"/>
              <a:t>otros</a:t>
            </a:r>
            <a:r>
              <a:rPr lang="en-US" dirty="0"/>
              <a:t> padres</a:t>
            </a:r>
          </a:p>
        </p:txBody>
      </p:sp>
      <p:sp>
        <p:nvSpPr>
          <p:cNvPr id="3" name="2 Marcador de contenido"/>
          <p:cNvSpPr>
            <a:spLocks noGrp="1"/>
          </p:cNvSpPr>
          <p:nvPr>
            <p:ph sz="quarter" idx="1"/>
          </p:nvPr>
        </p:nvSpPr>
        <p:spPr/>
        <p:txBody>
          <a:bodyPr>
            <a:normAutofit/>
          </a:bodyPr>
          <a:lstStyle/>
          <a:p>
            <a:r>
              <a:rPr lang="es-MX" dirty="0"/>
              <a:t>Preparándome para servir en mi escuela, siendo voluntaria.</a:t>
            </a:r>
          </a:p>
          <a:p>
            <a:r>
              <a:rPr lang="es-MX" dirty="0"/>
              <a:t>Participar en las reuniones y comités de mi escuela.</a:t>
            </a:r>
          </a:p>
          <a:p>
            <a:r>
              <a:rPr lang="es-MX" dirty="0"/>
              <a:t>Involucrar a los padres de familia de mi escuela promoviendo estos talleres.</a:t>
            </a:r>
          </a:p>
          <a:p>
            <a:r>
              <a:rPr lang="es-MX" dirty="0"/>
              <a:t>Hablar a los padres acerca de lo que yo </a:t>
            </a:r>
            <a:r>
              <a:rPr lang="es-MX" dirty="0" err="1"/>
              <a:t>aprendi</a:t>
            </a:r>
            <a:r>
              <a:rPr lang="es-MX" dirty="0"/>
              <a:t>.</a:t>
            </a:r>
          </a:p>
          <a:p>
            <a:endParaRPr lang="en-US" dirty="0"/>
          </a:p>
        </p:txBody>
      </p:sp>
      <p:sp>
        <p:nvSpPr>
          <p:cNvPr id="4" name="3 Marcador de contenido"/>
          <p:cNvSpPr>
            <a:spLocks noGrp="1"/>
          </p:cNvSpPr>
          <p:nvPr>
            <p:ph sz="quarter" idx="2"/>
          </p:nvPr>
        </p:nvSpPr>
        <p:spPr>
          <a:xfrm>
            <a:off x="5791200" y="1600200"/>
            <a:ext cx="3657600" cy="4572000"/>
          </a:xfrm>
        </p:spPr>
        <p:txBody>
          <a:bodyPr>
            <a:normAutofit/>
          </a:bodyPr>
          <a:lstStyle/>
          <a:p>
            <a:r>
              <a:rPr lang="es-MX" dirty="0"/>
              <a:t>Si me es posible pedir que se nos traiga a las/los presentadores de estos talleres e invitar a los padres.</a:t>
            </a:r>
          </a:p>
          <a:p>
            <a:r>
              <a:rPr lang="es-MX" dirty="0"/>
              <a:t>Si es permitido exponer mi aprendizaje en las reuniones de mi escuela, como en la hora del café o las reuniones de ELAC.</a:t>
            </a:r>
          </a:p>
        </p:txBody>
      </p:sp>
    </p:spTree>
    <p:extLst>
      <p:ext uri="{BB962C8B-B14F-4D97-AF65-F5344CB8AC3E}">
        <p14:creationId xmlns:p14="http://schemas.microsoft.com/office/powerpoint/2010/main" val="47290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br>
              <a:rPr lang="en-US" dirty="0"/>
            </a:br>
            <a:br>
              <a:rPr lang="en-US" dirty="0"/>
            </a:br>
            <a:r>
              <a:rPr lang="en-US" dirty="0"/>
              <a:t>Gracias!</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540" y="1496060"/>
            <a:ext cx="40671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33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71B26-A18D-CB4E-8291-B3217AFAF273}"/>
              </a:ext>
            </a:extLst>
          </p:cNvPr>
          <p:cNvSpPr>
            <a:spLocks noGrp="1"/>
          </p:cNvSpPr>
          <p:nvPr>
            <p:ph type="title"/>
          </p:nvPr>
        </p:nvSpPr>
        <p:spPr/>
        <p:txBody>
          <a:bodyPr/>
          <a:lstStyle/>
          <a:p>
            <a:pPr algn="ctr"/>
            <a:r>
              <a:rPr lang="en-US" sz="5000" b="1" dirty="0">
                <a:solidFill>
                  <a:srgbClr val="92D050"/>
                </a:solidFill>
                <a:latin typeface="Arial" panose="020B0604020202020204" pitchFamily="34" charset="0"/>
                <a:cs typeface="Arial" panose="020B0604020202020204" pitchFamily="34" charset="0"/>
              </a:rPr>
              <a:t>What did we learn in NABE</a:t>
            </a:r>
            <a:r>
              <a:rPr lang="en-US" sz="6600" b="1" dirty="0">
                <a:solidFill>
                  <a:srgbClr val="92D050"/>
                </a:solidFill>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B7C70B6C-E4D5-294A-A03F-2B9722E4D356}"/>
              </a:ext>
            </a:extLst>
          </p:cNvPr>
          <p:cNvSpPr>
            <a:spLocks noGrp="1"/>
          </p:cNvSpPr>
          <p:nvPr>
            <p:ph idx="1"/>
          </p:nvPr>
        </p:nvSpPr>
        <p:spPr>
          <a:xfrm>
            <a:off x="867508" y="1853248"/>
            <a:ext cx="9182345" cy="4395151"/>
          </a:xfrm>
        </p:spPr>
        <p:txBody>
          <a:bodyPr>
            <a:normAutofit lnSpcReduction="10000"/>
          </a:bodyPr>
          <a:lstStyle/>
          <a:p>
            <a:pPr algn="just"/>
            <a:r>
              <a:rPr lang="en-US" sz="2200" b="1" dirty="0">
                <a:latin typeface="Arial" panose="020B0604020202020204" pitchFamily="34" charset="0"/>
                <a:cs typeface="Arial" panose="020B0604020202020204" pitchFamily="34" charset="0"/>
              </a:rPr>
              <a:t>There were many workshops to choose from, but there was one of few that we are grateful for attending: </a:t>
            </a:r>
            <a:r>
              <a:rPr lang="en-US" sz="3000" b="1" dirty="0">
                <a:solidFill>
                  <a:srgbClr val="92D050"/>
                </a:solidFill>
                <a:latin typeface="Arial" panose="020B0604020202020204" pitchFamily="34" charset="0"/>
                <a:cs typeface="Arial" panose="020B0604020202020204" pitchFamily="34" charset="0"/>
              </a:rPr>
              <a:t>INCLUSION, NOT EXCLUSION of Multilingual Learners with Disabilities in dual language programs</a:t>
            </a:r>
            <a:r>
              <a:rPr lang="en-US" sz="3000" b="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By Liliana Salazar / Director for Special Education and Support.</a:t>
            </a:r>
          </a:p>
          <a:p>
            <a:pPr algn="just"/>
            <a:endParaRPr lang="en-US" sz="2200" b="1" dirty="0">
              <a:latin typeface="Arial" panose="020B0604020202020204" pitchFamily="34" charset="0"/>
              <a:cs typeface="Arial" panose="020B0604020202020204" pitchFamily="34" charset="0"/>
            </a:endParaRPr>
          </a:p>
          <a:p>
            <a:pPr algn="just"/>
            <a:r>
              <a:rPr lang="en-US" sz="2200" b="1" dirty="0">
                <a:latin typeface="Arial" panose="020B0604020202020204" pitchFamily="34" charset="0"/>
                <a:cs typeface="Arial" panose="020B0604020202020204" pitchFamily="34" charset="0"/>
              </a:rPr>
              <a:t>Did you know? That Special Ed and English Learners have many things and challenges in common? For example: being misdiagnose, delayed in retaining, not easy to adjust to a new climate, scared, afraid, intimidate, confused, no confidence, exhausted, etc. But the main common need is PROPER INTERVENTION!</a:t>
            </a:r>
          </a:p>
          <a:p>
            <a:pPr algn="just"/>
            <a:endParaRPr lang="en-US" sz="2200" b="1" dirty="0">
              <a:latin typeface="Arial" panose="020B0604020202020204" pitchFamily="34" charset="0"/>
              <a:cs typeface="Arial" panose="020B0604020202020204" pitchFamily="34" charset="0"/>
            </a:endParaRPr>
          </a:p>
          <a:p>
            <a:pPr marL="0" indent="0" algn="just">
              <a:buNone/>
            </a:pPr>
            <a:endParaRPr lang="en-US" sz="2200" b="1"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917743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06753D-08D6-C045-9400-A8903A3D7CF8}"/>
              </a:ext>
            </a:extLst>
          </p:cNvPr>
          <p:cNvSpPr>
            <a:spLocks noGrp="1"/>
          </p:cNvSpPr>
          <p:nvPr>
            <p:ph idx="1"/>
          </p:nvPr>
        </p:nvSpPr>
        <p:spPr>
          <a:xfrm>
            <a:off x="959006" y="367990"/>
            <a:ext cx="9523140" cy="6177776"/>
          </a:xfrm>
        </p:spPr>
        <p:txBody>
          <a:bodyPr>
            <a:normAutofit fontScale="77500" lnSpcReduction="20000"/>
          </a:bodyPr>
          <a:lstStyle/>
          <a:p>
            <a:pPr algn="just"/>
            <a:r>
              <a:rPr lang="en-US" sz="2200" b="1" dirty="0">
                <a:latin typeface="Arial" panose="020B0604020202020204" pitchFamily="34" charset="0"/>
                <a:cs typeface="Arial" panose="020B0604020202020204" pitchFamily="34" charset="0"/>
              </a:rPr>
              <a:t>FACTS: Code-switching, such as “SPANGLISH”, is normal and grammatical behavior of all DLLs/ELs, including those with disabilities, and it can help them communicate effectively. It is equally present in typically developing children and should NOT be interpreted as a sign of “language impairment.”</a:t>
            </a:r>
          </a:p>
          <a:p>
            <a:pPr algn="just"/>
            <a:endParaRPr lang="en-US" sz="2200" b="1" dirty="0">
              <a:latin typeface="Arial" panose="020B0604020202020204" pitchFamily="34" charset="0"/>
              <a:cs typeface="Arial" panose="020B0604020202020204" pitchFamily="34" charset="0"/>
            </a:endParaRPr>
          </a:p>
          <a:p>
            <a:pPr algn="just"/>
            <a:r>
              <a:rPr lang="en-US" sz="2200" b="1" dirty="0">
                <a:latin typeface="Arial" panose="020B0604020202020204" pitchFamily="34" charset="0"/>
                <a:cs typeface="Arial" panose="020B0604020202020204" pitchFamily="34" charset="0"/>
              </a:rPr>
              <a:t>Did you also know that “ Teachers feel afraid to teach special Ed students because they feel they are not ready to help them properly?</a:t>
            </a:r>
          </a:p>
          <a:p>
            <a:pPr algn="just"/>
            <a:endParaRPr lang="en-US" sz="2200" b="1" dirty="0">
              <a:latin typeface="Arial" panose="020B0604020202020204" pitchFamily="34" charset="0"/>
              <a:cs typeface="Arial" panose="020B0604020202020204" pitchFamily="34" charset="0"/>
            </a:endParaRPr>
          </a:p>
          <a:p>
            <a:pPr algn="just"/>
            <a:r>
              <a:rPr lang="en-US" sz="2200" b="1" dirty="0">
                <a:latin typeface="Arial" panose="020B0604020202020204" pitchFamily="34" charset="0"/>
                <a:cs typeface="Arial" panose="020B0604020202020204" pitchFamily="34" charset="0"/>
              </a:rPr>
              <a:t>63% of Education teachers did not received any formal or informational training on teaching students with learning disabilities</a:t>
            </a:r>
          </a:p>
          <a:p>
            <a:pPr marL="0" indent="0" algn="just">
              <a:buNone/>
            </a:pPr>
            <a:endParaRPr lang="en-US" sz="2200" b="1" dirty="0">
              <a:latin typeface="Arial" panose="020B0604020202020204" pitchFamily="34" charset="0"/>
              <a:cs typeface="Arial" panose="020B0604020202020204" pitchFamily="34" charset="0"/>
            </a:endParaRPr>
          </a:p>
          <a:p>
            <a:pPr algn="just"/>
            <a:r>
              <a:rPr lang="en-US" sz="2200" b="1" dirty="0">
                <a:latin typeface="Arial" panose="020B0604020202020204" pitchFamily="34" charset="0"/>
                <a:cs typeface="Arial" panose="020B0604020202020204" pitchFamily="34" charset="0"/>
              </a:rPr>
              <a:t>“Teachers might not know what INCLUSION really means.”</a:t>
            </a:r>
          </a:p>
          <a:p>
            <a:pPr algn="just"/>
            <a:r>
              <a:rPr lang="en-US" sz="2200" b="1" dirty="0">
                <a:latin typeface="Arial" panose="020B0604020202020204" pitchFamily="34" charset="0"/>
                <a:cs typeface="Arial" panose="020B0604020202020204" pitchFamily="34" charset="0"/>
              </a:rPr>
              <a:t>INCLUSION, by definition, involves carefully assessing a child’s needs and then implementing a strategic plan to support that child within the general classroom setting, it requires teachers, school, and the entire school system to commit to the model.</a:t>
            </a:r>
          </a:p>
          <a:p>
            <a:pPr algn="just"/>
            <a:endParaRPr lang="en-US" sz="2200" b="1" dirty="0">
              <a:latin typeface="Arial" panose="020B0604020202020204" pitchFamily="34" charset="0"/>
              <a:cs typeface="Arial" panose="020B0604020202020204" pitchFamily="34" charset="0"/>
            </a:endParaRPr>
          </a:p>
          <a:p>
            <a:pPr algn="just"/>
            <a:r>
              <a:rPr lang="en-US" sz="2400" b="1" dirty="0">
                <a:latin typeface="Arial" panose="020B0604020202020204" pitchFamily="34" charset="0"/>
                <a:cs typeface="Arial" panose="020B0604020202020204" pitchFamily="34" charset="0"/>
              </a:rPr>
              <a:t>Inclusion works when educators collaborate, get the support they need and believe in the value of the students.</a:t>
            </a:r>
            <a:endParaRPr lang="en-US" sz="2200" b="1" dirty="0">
              <a:latin typeface="Arial" panose="020B0604020202020204" pitchFamily="34" charset="0"/>
              <a:cs typeface="Arial" panose="020B0604020202020204" pitchFamily="34" charset="0"/>
            </a:endParaRPr>
          </a:p>
          <a:p>
            <a:pPr marL="0" indent="0" algn="just">
              <a:buNone/>
            </a:pPr>
            <a:endParaRPr lang="en-US" sz="2200" b="1" dirty="0">
              <a:latin typeface="Arial" panose="020B0604020202020204" pitchFamily="34" charset="0"/>
              <a:cs typeface="Arial" panose="020B0604020202020204" pitchFamily="34" charset="0"/>
            </a:endParaRPr>
          </a:p>
          <a:p>
            <a:pPr algn="just"/>
            <a:r>
              <a:rPr lang="en-US" sz="2200" b="1" dirty="0">
                <a:latin typeface="Arial" panose="020B0604020202020204" pitchFamily="34" charset="0"/>
                <a:cs typeface="Arial" panose="020B0604020202020204" pitchFamily="34" charset="0"/>
              </a:rPr>
              <a:t>“Placement teachers do NOT properly diagnosed”</a:t>
            </a:r>
          </a:p>
          <a:p>
            <a:pPr algn="just"/>
            <a:endParaRPr lang="en-US" sz="2200" b="1" dirty="0">
              <a:latin typeface="Arial" panose="020B0604020202020204" pitchFamily="34" charset="0"/>
              <a:cs typeface="Arial" panose="020B0604020202020204" pitchFamily="34" charset="0"/>
            </a:endParaRPr>
          </a:p>
          <a:p>
            <a:pPr algn="just"/>
            <a:endParaRPr lang="en-US" sz="2200" b="1" dirty="0">
              <a:latin typeface="Arial" panose="020B0604020202020204" pitchFamily="34" charset="0"/>
              <a:cs typeface="Arial" panose="020B0604020202020204" pitchFamily="34" charset="0"/>
            </a:endParaRPr>
          </a:p>
          <a:p>
            <a:pPr algn="just"/>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623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7533-5D96-2045-892F-37C5DB60CA78}"/>
              </a:ext>
            </a:extLst>
          </p:cNvPr>
          <p:cNvSpPr>
            <a:spLocks noGrp="1"/>
          </p:cNvSpPr>
          <p:nvPr>
            <p:ph type="title"/>
          </p:nvPr>
        </p:nvSpPr>
        <p:spPr/>
        <p:txBody>
          <a:bodyPr/>
          <a:lstStyle/>
          <a:p>
            <a:r>
              <a:rPr lang="en-US" b="1" dirty="0">
                <a:solidFill>
                  <a:srgbClr val="92D050"/>
                </a:solidFill>
              </a:rPr>
              <a:t>Recommendation for the SUSD:</a:t>
            </a:r>
          </a:p>
        </p:txBody>
      </p:sp>
      <p:sp>
        <p:nvSpPr>
          <p:cNvPr id="3" name="Content Placeholder 2">
            <a:extLst>
              <a:ext uri="{FF2B5EF4-FFF2-40B4-BE49-F238E27FC236}">
                <a16:creationId xmlns:a16="http://schemas.microsoft.com/office/drawing/2014/main" id="{337A9A11-60B5-4544-AF0C-31CC2A8B76C0}"/>
              </a:ext>
            </a:extLst>
          </p:cNvPr>
          <p:cNvSpPr>
            <a:spLocks noGrp="1"/>
          </p:cNvSpPr>
          <p:nvPr>
            <p:ph idx="1"/>
          </p:nvPr>
        </p:nvSpPr>
        <p:spPr>
          <a:xfrm>
            <a:off x="785446" y="1535724"/>
            <a:ext cx="10632831" cy="4869558"/>
          </a:xfrm>
        </p:spPr>
        <p:txBody>
          <a:bodyPr>
            <a:normAutofit fontScale="92500" lnSpcReduction="20000"/>
          </a:bodyPr>
          <a:lstStyle/>
          <a:p>
            <a:pPr algn="just"/>
            <a:r>
              <a:rPr lang="en-US" sz="2200" b="1" dirty="0">
                <a:latin typeface="Arial" panose="020B0604020202020204" pitchFamily="34" charset="0"/>
                <a:cs typeface="Arial" panose="020B0604020202020204" pitchFamily="34" charset="0"/>
              </a:rPr>
              <a:t>Sign a contract with Liliana Salazar, Director for Special Education and Support.</a:t>
            </a:r>
          </a:p>
          <a:p>
            <a:pPr algn="just"/>
            <a:endParaRPr lang="en-US" sz="2200" b="1" dirty="0">
              <a:latin typeface="Arial" panose="020B0604020202020204" pitchFamily="34" charset="0"/>
              <a:cs typeface="Arial" panose="020B0604020202020204" pitchFamily="34" charset="0"/>
            </a:endParaRPr>
          </a:p>
          <a:p>
            <a:pPr algn="just"/>
            <a:r>
              <a:rPr lang="en-US" sz="2200" b="1" dirty="0">
                <a:latin typeface="Arial" panose="020B0604020202020204" pitchFamily="34" charset="0"/>
                <a:cs typeface="Arial" panose="020B0604020202020204" pitchFamily="34" charset="0"/>
              </a:rPr>
              <a:t>Increase PASSIONATE/VOCATIONAL bilingual special ed staff.</a:t>
            </a:r>
          </a:p>
          <a:p>
            <a:pPr algn="just"/>
            <a:endParaRPr lang="en-US" sz="2200" b="1" dirty="0">
              <a:latin typeface="Arial" panose="020B0604020202020204" pitchFamily="34" charset="0"/>
              <a:cs typeface="Arial" panose="020B0604020202020204" pitchFamily="34" charset="0"/>
            </a:endParaRPr>
          </a:p>
          <a:p>
            <a:pPr algn="just"/>
            <a:r>
              <a:rPr lang="en-US" sz="2200" b="1" dirty="0">
                <a:latin typeface="Arial" panose="020B0604020202020204" pitchFamily="34" charset="0"/>
                <a:cs typeface="Arial" panose="020B0604020202020204" pitchFamily="34" charset="0"/>
              </a:rPr>
              <a:t>Adult Education to understand the students needs, motivate, be thankful, and appreciate teachers.</a:t>
            </a:r>
          </a:p>
          <a:p>
            <a:pPr algn="just"/>
            <a:endParaRPr lang="en-US" sz="2200" b="1" dirty="0">
              <a:latin typeface="Arial" panose="020B0604020202020204" pitchFamily="34" charset="0"/>
              <a:cs typeface="Arial" panose="020B0604020202020204" pitchFamily="34" charset="0"/>
            </a:endParaRPr>
          </a:p>
          <a:p>
            <a:pPr algn="just"/>
            <a:r>
              <a:rPr lang="en-US" sz="2200" b="1" dirty="0">
                <a:latin typeface="Arial" panose="020B0604020202020204" pitchFamily="34" charset="0"/>
                <a:cs typeface="Arial" panose="020B0604020202020204" pitchFamily="34" charset="0"/>
              </a:rPr>
              <a:t>The SUSD or any department that is charged of sending parents to these conferences, should take into consideration the dates of travel and return, since in our case, we missed the last day of the conference because we had the flight for the same day.</a:t>
            </a:r>
          </a:p>
          <a:p>
            <a:pPr algn="just"/>
            <a:endParaRPr lang="en-US" sz="2200" b="1" dirty="0">
              <a:latin typeface="Arial" panose="020B0604020202020204" pitchFamily="34" charset="0"/>
              <a:cs typeface="Arial" panose="020B0604020202020204" pitchFamily="34" charset="0"/>
            </a:endParaRPr>
          </a:p>
          <a:p>
            <a:pPr algn="just"/>
            <a:r>
              <a:rPr lang="en-US" sz="2200" b="1" dirty="0">
                <a:latin typeface="Arial" panose="020B0604020202020204" pitchFamily="34" charset="0"/>
                <a:cs typeface="Arial" panose="020B0604020202020204" pitchFamily="34" charset="0"/>
              </a:rPr>
              <a:t>SUSD should be provide all the expenses prior to the trip, (food, transportation, hotel deposit, etc.) so parents do not need to worry about it.</a:t>
            </a:r>
          </a:p>
        </p:txBody>
      </p:sp>
    </p:spTree>
    <p:extLst>
      <p:ext uri="{BB962C8B-B14F-4D97-AF65-F5344CB8AC3E}">
        <p14:creationId xmlns:p14="http://schemas.microsoft.com/office/powerpoint/2010/main" val="189903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AAA3E9-8846-AD4B-ADD9-807D31620728}"/>
              </a:ext>
            </a:extLst>
          </p:cNvPr>
          <p:cNvPicPr>
            <a:picLocks noChangeAspect="1"/>
          </p:cNvPicPr>
          <p:nvPr/>
        </p:nvPicPr>
        <p:blipFill>
          <a:blip r:embed="rId2"/>
          <a:stretch>
            <a:fillRect/>
          </a:stretch>
        </p:blipFill>
        <p:spPr>
          <a:xfrm>
            <a:off x="824746" y="3648951"/>
            <a:ext cx="3763108" cy="2822331"/>
          </a:xfrm>
          <a:prstGeom prst="rect">
            <a:avLst/>
          </a:prstGeom>
        </p:spPr>
      </p:pic>
      <p:pic>
        <p:nvPicPr>
          <p:cNvPr id="6" name="Picture 5">
            <a:extLst>
              <a:ext uri="{FF2B5EF4-FFF2-40B4-BE49-F238E27FC236}">
                <a16:creationId xmlns:a16="http://schemas.microsoft.com/office/drawing/2014/main" id="{D9B8AEE6-D3E8-1F44-B301-090B8B3B6CCC}"/>
              </a:ext>
            </a:extLst>
          </p:cNvPr>
          <p:cNvPicPr>
            <a:picLocks noChangeAspect="1"/>
          </p:cNvPicPr>
          <p:nvPr/>
        </p:nvPicPr>
        <p:blipFill>
          <a:blip r:embed="rId3"/>
          <a:stretch>
            <a:fillRect/>
          </a:stretch>
        </p:blipFill>
        <p:spPr>
          <a:xfrm rot="5400000">
            <a:off x="8678684" y="3394997"/>
            <a:ext cx="3625171" cy="2946312"/>
          </a:xfrm>
          <a:prstGeom prst="rect">
            <a:avLst/>
          </a:prstGeom>
        </p:spPr>
      </p:pic>
      <p:pic>
        <p:nvPicPr>
          <p:cNvPr id="15" name="Picture 14">
            <a:extLst>
              <a:ext uri="{FF2B5EF4-FFF2-40B4-BE49-F238E27FC236}">
                <a16:creationId xmlns:a16="http://schemas.microsoft.com/office/drawing/2014/main" id="{C8F55D40-9257-8A4D-A65B-01306503F596}"/>
              </a:ext>
            </a:extLst>
          </p:cNvPr>
          <p:cNvPicPr>
            <a:picLocks noChangeAspect="1"/>
          </p:cNvPicPr>
          <p:nvPr/>
        </p:nvPicPr>
        <p:blipFill>
          <a:blip r:embed="rId4"/>
          <a:stretch>
            <a:fillRect/>
          </a:stretch>
        </p:blipFill>
        <p:spPr>
          <a:xfrm>
            <a:off x="5215308" y="3999346"/>
            <a:ext cx="3459938" cy="2594954"/>
          </a:xfrm>
          <a:prstGeom prst="rect">
            <a:avLst/>
          </a:prstGeom>
        </p:spPr>
      </p:pic>
      <p:sp>
        <p:nvSpPr>
          <p:cNvPr id="2" name="TextBox 1"/>
          <p:cNvSpPr txBox="1"/>
          <p:nvPr/>
        </p:nvSpPr>
        <p:spPr>
          <a:xfrm>
            <a:off x="157018" y="979055"/>
            <a:ext cx="11212946" cy="830997"/>
          </a:xfrm>
          <a:prstGeom prst="rect">
            <a:avLst/>
          </a:prstGeom>
          <a:noFill/>
        </p:spPr>
        <p:txBody>
          <a:bodyPr wrap="square" rtlCol="0">
            <a:spAutoFit/>
          </a:bodyPr>
          <a:lstStyle/>
          <a:p>
            <a:pPr algn="ctr"/>
            <a:r>
              <a:rPr lang="en-US" sz="4800" dirty="0"/>
              <a:t>Thank You!</a:t>
            </a:r>
          </a:p>
        </p:txBody>
      </p:sp>
    </p:spTree>
    <p:extLst>
      <p:ext uri="{BB962C8B-B14F-4D97-AF65-F5344CB8AC3E}">
        <p14:creationId xmlns:p14="http://schemas.microsoft.com/office/powerpoint/2010/main" val="3780128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4A465C-C713-D448-8E08-127A1768DB04}"/>
              </a:ext>
            </a:extLst>
          </p:cNvPr>
          <p:cNvSpPr>
            <a:spLocks noGrp="1"/>
          </p:cNvSpPr>
          <p:nvPr>
            <p:ph idx="1"/>
          </p:nvPr>
        </p:nvSpPr>
        <p:spPr>
          <a:xfrm>
            <a:off x="937846" y="2052918"/>
            <a:ext cx="9812216" cy="4195481"/>
          </a:xfrm>
        </p:spPr>
        <p:txBody>
          <a:bodyPr>
            <a:normAutofit/>
          </a:bodyPr>
          <a:lstStyle/>
          <a:p>
            <a:pPr marL="0" indent="0" algn="ctr">
              <a:buNone/>
            </a:pPr>
            <a:endParaRPr lang="en-US" sz="2800" dirty="0"/>
          </a:p>
          <a:p>
            <a:pPr marL="0" indent="0" algn="ctr">
              <a:buNone/>
            </a:pPr>
            <a:endParaRPr lang="en-US" sz="2800" dirty="0"/>
          </a:p>
          <a:p>
            <a:pPr marL="0" indent="0" algn="ctr">
              <a:buNone/>
            </a:pPr>
            <a:r>
              <a:rPr lang="en-US" sz="2800" dirty="0"/>
              <a:t>CALIFORNIA ASSOCIATION FOR BILINGUAL EDUCATION</a:t>
            </a:r>
          </a:p>
          <a:p>
            <a:pPr marL="0" indent="0" algn="ctr">
              <a:buNone/>
            </a:pPr>
            <a:endParaRPr lang="en-US" sz="2800" dirty="0">
              <a:latin typeface="Arial" panose="020B0604020202020204" pitchFamily="34" charset="0"/>
              <a:cs typeface="Arial" panose="020B0604020202020204" pitchFamily="34" charset="0"/>
            </a:endParaRPr>
          </a:p>
          <a:p>
            <a:pPr marL="0" indent="0" algn="ctr">
              <a:buNone/>
            </a:pPr>
            <a:r>
              <a:rPr lang="en-US" sz="2800" dirty="0">
                <a:latin typeface="Arial" panose="020B0604020202020204" pitchFamily="34" charset="0"/>
                <a:cs typeface="Arial" panose="020B0604020202020204" pitchFamily="34" charset="0"/>
              </a:rPr>
              <a:t>Sandra Arreola </a:t>
            </a:r>
          </a:p>
          <a:p>
            <a:pPr marL="0" indent="0" algn="ctr">
              <a:buNone/>
            </a:pP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09" y="848470"/>
            <a:ext cx="1623290" cy="2116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9304" y="5430571"/>
            <a:ext cx="40671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96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304800"/>
            <a:ext cx="7467600" cy="685800"/>
          </a:xfrm>
        </p:spPr>
        <p:txBody>
          <a:bodyPr/>
          <a:lstStyle/>
          <a:p>
            <a:pPr algn="ctr"/>
            <a:r>
              <a:rPr lang="en-US" sz="2400" dirty="0"/>
              <a:t>About my family/</a:t>
            </a:r>
            <a:r>
              <a:rPr lang="en-US" sz="2400" dirty="0" err="1"/>
              <a:t>Acerca</a:t>
            </a:r>
            <a:r>
              <a:rPr lang="en-US" sz="2400" dirty="0"/>
              <a:t> de mi </a:t>
            </a:r>
            <a:r>
              <a:rPr lang="en-US" sz="2400" dirty="0" err="1"/>
              <a:t>familia</a:t>
            </a:r>
            <a:endParaRPr lang="en-US" sz="2400" dirty="0"/>
          </a:p>
        </p:txBody>
      </p:sp>
      <p:pic>
        <p:nvPicPr>
          <p:cNvPr id="2050" name="Picture 2" descr="C:\Users\PIBS123\Downloads\IMG_88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143000"/>
            <a:ext cx="41148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518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Empoderamiento propio y como dar voz a nuestros hijos: involucrar, desarrollo social y emocional  </a:t>
            </a:r>
            <a:r>
              <a:rPr lang="es-MX" sz="1600" dirty="0"/>
              <a:t>(por Margarita Mosqueda)</a:t>
            </a:r>
          </a:p>
        </p:txBody>
      </p:sp>
      <p:sp>
        <p:nvSpPr>
          <p:cNvPr id="3" name="2 Marcador de contenido"/>
          <p:cNvSpPr>
            <a:spLocks noGrp="1"/>
          </p:cNvSpPr>
          <p:nvPr>
            <p:ph sz="quarter" idx="1"/>
          </p:nvPr>
        </p:nvSpPr>
        <p:spPr>
          <a:xfrm>
            <a:off x="1981200" y="2613891"/>
            <a:ext cx="3657600" cy="3634508"/>
          </a:xfrm>
        </p:spPr>
        <p:txBody>
          <a:bodyPr>
            <a:normAutofit fontScale="92500" lnSpcReduction="10000"/>
          </a:bodyPr>
          <a:lstStyle/>
          <a:p>
            <a:r>
              <a:rPr lang="es-MX" dirty="0"/>
              <a:t>En este taller aprendí que acontecimientos que hayan marcado mi infancia pueden ser acarreados a mi presente  y marcar la vida de quien me rodea especialmente la de mis hijos, además que afectan mucho mi salud física, mental y espiritual.</a:t>
            </a:r>
          </a:p>
          <a:p>
            <a:r>
              <a:rPr lang="es-MX" dirty="0"/>
              <a:t>Nuestros traumas de la infancia pueden ser transmitidos a nuestros hijos es por eso que hay que sanar para cortar con esa cadena. </a:t>
            </a:r>
          </a:p>
        </p:txBody>
      </p:sp>
      <p:pic>
        <p:nvPicPr>
          <p:cNvPr id="4098"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9227127" y="1600200"/>
            <a:ext cx="216130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922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a:t>7 pasos para criar a un gran triunfador </a:t>
            </a:r>
            <a:r>
              <a:rPr lang="es-MX" sz="1300" dirty="0"/>
              <a:t>(por: Dr. </a:t>
            </a:r>
            <a:r>
              <a:rPr lang="es-MX" sz="1300" dirty="0" err="1"/>
              <a:t>Nicoline</a:t>
            </a:r>
            <a:r>
              <a:rPr lang="es-MX" sz="1300" dirty="0"/>
              <a:t> </a:t>
            </a:r>
            <a:r>
              <a:rPr lang="es-MX" sz="1300" dirty="0" err="1"/>
              <a:t>Ambe</a:t>
            </a:r>
            <a:r>
              <a:rPr lang="es-MX" sz="1300" dirty="0"/>
              <a:t>)</a:t>
            </a:r>
          </a:p>
        </p:txBody>
      </p:sp>
      <p:sp>
        <p:nvSpPr>
          <p:cNvPr id="3" name="2 Marcador de contenido"/>
          <p:cNvSpPr>
            <a:spLocks noGrp="1"/>
          </p:cNvSpPr>
          <p:nvPr>
            <p:ph sz="quarter" idx="1"/>
          </p:nvPr>
        </p:nvSpPr>
        <p:spPr/>
        <p:txBody>
          <a:bodyPr>
            <a:normAutofit fontScale="85000" lnSpcReduction="10000"/>
          </a:bodyPr>
          <a:lstStyle/>
          <a:p>
            <a:r>
              <a:rPr lang="es-MX" dirty="0"/>
              <a:t>Aprendí sobre estos pasos usando la palabra SUCCESS.</a:t>
            </a:r>
          </a:p>
          <a:p>
            <a:r>
              <a:rPr lang="es-MX" dirty="0"/>
              <a:t>S=Set </a:t>
            </a:r>
            <a:r>
              <a:rPr lang="es-MX" dirty="0" err="1"/>
              <a:t>high</a:t>
            </a:r>
            <a:r>
              <a:rPr lang="es-MX" dirty="0"/>
              <a:t> </a:t>
            </a:r>
            <a:r>
              <a:rPr lang="es-MX" dirty="0" err="1"/>
              <a:t>expectations</a:t>
            </a:r>
            <a:r>
              <a:rPr lang="es-MX" dirty="0"/>
              <a:t> (se clara con tus hijos al comunicarte de las expectativas que esperas en su crecimiento académico.</a:t>
            </a:r>
          </a:p>
          <a:p>
            <a:r>
              <a:rPr lang="es-MX" dirty="0"/>
              <a:t>U=</a:t>
            </a:r>
            <a:r>
              <a:rPr lang="es-MX" dirty="0" err="1"/>
              <a:t>Understand</a:t>
            </a:r>
            <a:r>
              <a:rPr lang="es-MX" dirty="0"/>
              <a:t> (las 3’s F) </a:t>
            </a:r>
            <a:r>
              <a:rPr lang="es-MX" dirty="0" err="1"/>
              <a:t>Fears</a:t>
            </a:r>
            <a:r>
              <a:rPr lang="es-MX" dirty="0"/>
              <a:t>, </a:t>
            </a:r>
            <a:r>
              <a:rPr lang="es-MX" dirty="0" err="1"/>
              <a:t>Failings</a:t>
            </a:r>
            <a:r>
              <a:rPr lang="es-MX" dirty="0"/>
              <a:t>, </a:t>
            </a:r>
            <a:r>
              <a:rPr lang="es-MX" dirty="0" err="1"/>
              <a:t>Frustrations</a:t>
            </a:r>
            <a:r>
              <a:rPr lang="es-MX" dirty="0"/>
              <a:t>. </a:t>
            </a:r>
          </a:p>
          <a:p>
            <a:r>
              <a:rPr lang="es-MX" dirty="0"/>
              <a:t>C=</a:t>
            </a:r>
            <a:r>
              <a:rPr lang="es-MX" dirty="0" err="1"/>
              <a:t>Create</a:t>
            </a:r>
            <a:r>
              <a:rPr lang="es-MX" dirty="0"/>
              <a:t> a </a:t>
            </a:r>
            <a:r>
              <a:rPr lang="es-MX" dirty="0" err="1"/>
              <a:t>stable</a:t>
            </a:r>
            <a:r>
              <a:rPr lang="es-MX" dirty="0"/>
              <a:t> Home (1. Crea un lugar callado para estudiar o trabajar. 2.cuidar del sueño y la nutrición. 3.Tener una relación nutritiva, entre los miembros de la familia, conexión, una imagen de si mismo saludable. 4. se un buen ejemplo, ten conversaciones sobre la vida, las expectativas en la vida, la importancia de la educación, involúcrate en la vida escolar de tus hijos y establece reglas</a:t>
            </a:r>
            <a:r>
              <a:rPr lang="en-US" dirty="0"/>
              <a:t>). </a:t>
            </a:r>
          </a:p>
        </p:txBody>
      </p:sp>
      <p:sp>
        <p:nvSpPr>
          <p:cNvPr id="4" name="3 Marcador de contenido"/>
          <p:cNvSpPr>
            <a:spLocks noGrp="1"/>
          </p:cNvSpPr>
          <p:nvPr>
            <p:ph sz="quarter" idx="2"/>
          </p:nvPr>
        </p:nvSpPr>
        <p:spPr/>
        <p:txBody>
          <a:bodyPr>
            <a:normAutofit fontScale="85000" lnSpcReduction="10000"/>
          </a:bodyPr>
          <a:lstStyle/>
          <a:p>
            <a:r>
              <a:rPr lang="es-MX" dirty="0"/>
              <a:t>C=</a:t>
            </a:r>
            <a:r>
              <a:rPr lang="es-MX" dirty="0" err="1"/>
              <a:t>Conquer</a:t>
            </a:r>
            <a:r>
              <a:rPr lang="es-MX" dirty="0"/>
              <a:t> </a:t>
            </a:r>
            <a:r>
              <a:rPr lang="es-MX" dirty="0" err="1"/>
              <a:t>distractions</a:t>
            </a:r>
            <a:r>
              <a:rPr lang="es-MX" dirty="0"/>
              <a:t> (remueve la tentación de los cuartos de tus hijos, limita el acceso a videojuegos, </a:t>
            </a:r>
            <a:r>
              <a:rPr lang="es-MX" dirty="0" err="1"/>
              <a:t>tablet</a:t>
            </a:r>
            <a:r>
              <a:rPr lang="es-MX" dirty="0"/>
              <a:t> y celulares pero provéeles. distracciones sanas)</a:t>
            </a:r>
          </a:p>
          <a:p>
            <a:r>
              <a:rPr lang="es-MX" dirty="0"/>
              <a:t>E=</a:t>
            </a:r>
            <a:r>
              <a:rPr lang="es-MX" dirty="0" err="1"/>
              <a:t>Example</a:t>
            </a:r>
            <a:r>
              <a:rPr lang="es-MX" dirty="0"/>
              <a:t> </a:t>
            </a:r>
            <a:r>
              <a:rPr lang="es-MX" dirty="0" err="1"/>
              <a:t>with</a:t>
            </a:r>
            <a:r>
              <a:rPr lang="es-MX" dirty="0"/>
              <a:t> </a:t>
            </a:r>
            <a:r>
              <a:rPr lang="es-MX" dirty="0" err="1"/>
              <a:t>your</a:t>
            </a:r>
            <a:r>
              <a:rPr lang="es-MX" dirty="0"/>
              <a:t> </a:t>
            </a:r>
            <a:r>
              <a:rPr lang="es-MX" dirty="0" err="1"/>
              <a:t>life</a:t>
            </a:r>
            <a:r>
              <a:rPr lang="es-MX" dirty="0"/>
              <a:t> (vive lo que predicas, siendo ejemplo para tus hijos con hechos en lugar de palabras).</a:t>
            </a:r>
          </a:p>
          <a:p>
            <a:r>
              <a:rPr lang="es-MX" dirty="0"/>
              <a:t>S=</a:t>
            </a:r>
            <a:r>
              <a:rPr lang="es-MX" dirty="0" err="1"/>
              <a:t>Study</a:t>
            </a:r>
            <a:r>
              <a:rPr lang="es-MX" dirty="0"/>
              <a:t>/</a:t>
            </a:r>
            <a:r>
              <a:rPr lang="es-MX" dirty="0" err="1"/>
              <a:t>Read</a:t>
            </a:r>
            <a:r>
              <a:rPr lang="es-MX" dirty="0"/>
              <a:t> (desarrolla su interés, expande su conocimiento, aumenta su vocabulario.</a:t>
            </a:r>
          </a:p>
          <a:p>
            <a:r>
              <a:rPr lang="es-MX" dirty="0"/>
              <a:t>S=</a:t>
            </a:r>
            <a:r>
              <a:rPr lang="es-MX" dirty="0" err="1"/>
              <a:t>shape</a:t>
            </a:r>
            <a:r>
              <a:rPr lang="es-MX" dirty="0"/>
              <a:t> a </a:t>
            </a:r>
            <a:r>
              <a:rPr lang="es-MX" dirty="0" err="1"/>
              <a:t>vision</a:t>
            </a:r>
            <a:r>
              <a:rPr lang="es-MX" dirty="0"/>
              <a:t>. (cada día implanta a tus hijos una visión para una vida mejor).</a:t>
            </a:r>
          </a:p>
        </p:txBody>
      </p:sp>
    </p:spTree>
    <p:extLst>
      <p:ext uri="{BB962C8B-B14F-4D97-AF65-F5344CB8AC3E}">
        <p14:creationId xmlns:p14="http://schemas.microsoft.com/office/powerpoint/2010/main" val="19877528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{AFD1631B-4754-CB4F-8E9C-001116985CD0}tf10001062</Template>
  <TotalTime>6645</TotalTime>
  <Words>883</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PowerPoint Presentation</vt:lpstr>
      <vt:lpstr>What did we learn in NABE?</vt:lpstr>
      <vt:lpstr>PowerPoint Presentation</vt:lpstr>
      <vt:lpstr>Recommendation for the SUSD:</vt:lpstr>
      <vt:lpstr>PowerPoint Presentation</vt:lpstr>
      <vt:lpstr>PowerPoint Presentation</vt:lpstr>
      <vt:lpstr>About my family/Acerca de mi familia</vt:lpstr>
      <vt:lpstr>Empoderamiento propio y como dar voz a nuestros hijos: involucrar, desarrollo social y emocional  (por Margarita Mosqueda)</vt:lpstr>
      <vt:lpstr>7 pasos para criar a un gran triunfador (por: Dr. Nicoline Ambe)</vt:lpstr>
      <vt:lpstr>Como podre ayudar a otros padres</vt:lpstr>
      <vt:lpstr>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Abby Rodriguez</cp:lastModifiedBy>
  <cp:revision>21</cp:revision>
  <dcterms:created xsi:type="dcterms:W3CDTF">2022-06-16T04:10:51Z</dcterms:created>
  <dcterms:modified xsi:type="dcterms:W3CDTF">2022-07-07T15:14:30Z</dcterms:modified>
</cp:coreProperties>
</file>