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67" r:id="rId4"/>
    <p:sldId id="269" r:id="rId5"/>
    <p:sldId id="258" r:id="rId6"/>
    <p:sldId id="272" r:id="rId7"/>
    <p:sldId id="265" r:id="rId8"/>
    <p:sldId id="259" r:id="rId9"/>
    <p:sldId id="268" r:id="rId10"/>
    <p:sldId id="266" r:id="rId11"/>
    <p:sldId id="260" r:id="rId12"/>
    <p:sldId id="270" r:id="rId13"/>
    <p:sldId id="264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57B58-EDFD-47AC-9B49-A8860F3C62B2}" type="datetimeFigureOut">
              <a:rPr lang="en-US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EA23-CCB9-40CF-B21E-F631C6B4D07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2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5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8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6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0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EA23-CCB9-40CF-B21E-F631C6B4D07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4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6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1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2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76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4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0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6" y="1682446"/>
            <a:ext cx="6815669" cy="151553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1-1 Properties of Real Numbers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512453"/>
            <a:ext cx="12075886" cy="26125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cs typeface="Arial"/>
              </a:rPr>
              <a:t>Learning Objective: </a:t>
            </a:r>
          </a:p>
          <a:p>
            <a:r>
              <a:rPr lang="en-US" sz="2400" b="1" dirty="0">
                <a:latin typeface="Comic Sans MS" panose="030F0702030302020204" pitchFamily="66" charset="0"/>
                <a:cs typeface="Arial"/>
              </a:rPr>
              <a:t>I 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Can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 Graph </a:t>
            </a:r>
            <a:r>
              <a:rPr lang="en-US" sz="2400" b="1" dirty="0">
                <a:latin typeface="Comic Sans MS" panose="030F0702030302020204" pitchFamily="66" charset="0"/>
                <a:cs typeface="Arial"/>
              </a:rPr>
              <a:t>and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 Order</a:t>
            </a:r>
            <a:r>
              <a:rPr lang="en-US" sz="2400" b="1" dirty="0">
                <a:latin typeface="Comic Sans MS" panose="030F0702030302020204" pitchFamily="66" charset="0"/>
                <a:cs typeface="Arial"/>
              </a:rPr>
              <a:t> Real Numbers.</a:t>
            </a:r>
          </a:p>
          <a:p>
            <a:r>
              <a:rPr lang="en-US" sz="2400" b="1" dirty="0">
                <a:latin typeface="Comic Sans MS" panose="030F0702030302020204" pitchFamily="66" charset="0"/>
                <a:cs typeface="Arial"/>
              </a:rPr>
              <a:t>I Can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Identify </a:t>
            </a:r>
            <a:r>
              <a:rPr lang="en-US" sz="2400" b="1" dirty="0">
                <a:latin typeface="Comic Sans MS" panose="030F0702030302020204" pitchFamily="66" charset="0"/>
                <a:cs typeface="Arial"/>
              </a:rPr>
              <a:t>and </a:t>
            </a: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Use</a:t>
            </a:r>
            <a:r>
              <a:rPr lang="en-US" sz="2400" b="1" dirty="0">
                <a:latin typeface="Comic Sans MS" panose="030F0702030302020204" pitchFamily="66" charset="0"/>
                <a:cs typeface="Arial"/>
              </a:rPr>
              <a:t> properties of Real Numbers.</a:t>
            </a: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  <a:cs typeface="Arial"/>
              </a:rPr>
              <a:t>Essential Question:  </a:t>
            </a:r>
            <a:r>
              <a:rPr lang="en-US" sz="2400" b="1" dirty="0">
                <a:latin typeface="Comic Sans MS" panose="030F0702030302020204" pitchFamily="66" charset="0"/>
                <a:cs typeface="Arial"/>
              </a:rPr>
              <a:t>What is the difference between a Rational &amp; Irrational           						   Number?</a:t>
            </a: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32" y="919391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SHORT SUMMARY #2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0463" y="2968625"/>
            <a:ext cx="7408862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To Identify a property I</a:t>
            </a:r>
            <a:r>
              <a:rPr lang="en-US" b="1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9874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EX. 3- Graphing Numbers on the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1" y="2859313"/>
                <a:ext cx="5148941" cy="214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mic Sans MS" panose="030F0702030302020204" pitchFamily="66" charset="0"/>
                  </a:rPr>
                  <a:t>The </a:t>
                </a:r>
                <a:r>
                  <a:rPr lang="en-US" b="1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Opposite</a:t>
                </a:r>
                <a:r>
                  <a:rPr lang="en-US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or </a:t>
                </a:r>
                <a:r>
                  <a:rPr lang="en-US" i="1" dirty="0">
                    <a:latin typeface="Comic Sans MS" panose="030F0702030302020204" pitchFamily="66" charset="0"/>
                  </a:rPr>
                  <a:t>Additive</a:t>
                </a:r>
                <a:r>
                  <a:rPr lang="en-US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Inverse</a:t>
                </a:r>
                <a:r>
                  <a:rPr lang="en-US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of any number </a:t>
                </a:r>
                <a:r>
                  <a:rPr lang="en-US" i="1" dirty="0">
                    <a:latin typeface="Comic Sans MS" panose="030F0702030302020204" pitchFamily="66" charset="0"/>
                  </a:rPr>
                  <a:t>a</a:t>
                </a:r>
                <a:r>
                  <a:rPr lang="en-US" dirty="0">
                    <a:latin typeface="Comic Sans MS" panose="030F0702030302020204" pitchFamily="66" charset="0"/>
                  </a:rPr>
                  <a:t> is –a.  The sum of a pair of opposites is zero.</a:t>
                </a: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mic Sans MS" panose="030F0702030302020204" pitchFamily="66" charset="0"/>
                  </a:rPr>
                  <a:t>The </a:t>
                </a: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Reciprocal</a:t>
                </a:r>
                <a:r>
                  <a:rPr lang="en-US" dirty="0">
                    <a:latin typeface="Comic Sans MS" panose="030F0702030302020204" pitchFamily="66" charset="0"/>
                  </a:rPr>
                  <a:t> or </a:t>
                </a:r>
                <a:r>
                  <a:rPr lang="en-US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Multiplicative Inverse</a:t>
                </a:r>
                <a:r>
                  <a:rPr lang="en-US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of any nonzero number </a:t>
                </a:r>
                <a:r>
                  <a:rPr lang="en-US" i="1" dirty="0">
                    <a:latin typeface="Comic Sans MS" panose="030F0702030302020204" pitchFamily="66" charset="0"/>
                  </a:rPr>
                  <a:t>a</a:t>
                </a:r>
                <a:r>
                  <a:rPr lang="en-US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The product of a pair of reciprocals is 1.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2859313"/>
                <a:ext cx="5148941" cy="2146934"/>
              </a:xfrm>
              <a:prstGeom prst="rect">
                <a:avLst/>
              </a:prstGeom>
              <a:blipFill>
                <a:blip r:embed="rId3"/>
                <a:stretch>
                  <a:fillRect l="-829" t="-1136" r="-2370" b="-3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1914" y="2615812"/>
            <a:ext cx="6121400" cy="2510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EX. 3- Graphing Numbers on the Number Line Cont’d</a:t>
            </a:r>
          </a:p>
        </p:txBody>
      </p:sp>
      <p:sp>
        <p:nvSpPr>
          <p:cNvPr id="5" name="Rectangle 4"/>
          <p:cNvSpPr/>
          <p:nvPr/>
        </p:nvSpPr>
        <p:spPr>
          <a:xfrm>
            <a:off x="783771" y="2828836"/>
            <a:ext cx="10112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Use the number line below to plot the following numbers 	    		    		    </a:t>
            </a:r>
          </a:p>
          <a:p>
            <a:r>
              <a:rPr lang="en-US" dirty="0">
                <a:latin typeface="Comic Sans MS" panose="030F0702030302020204" pitchFamily="66" charset="0"/>
              </a:rPr>
              <a:t>a)   1/2	b) √4	     c)  -√9	d)  √5	        e) opposite of 4 	f) reciprocal of  (-  7/2)</a:t>
            </a:r>
          </a:p>
        </p:txBody>
      </p:sp>
      <p:pic>
        <p:nvPicPr>
          <p:cNvPr id="9" name="Picture 8" descr="Untit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1029" y="4295003"/>
            <a:ext cx="7271657" cy="1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SHORT SUMMARY #3</a:t>
            </a:r>
          </a:p>
        </p:txBody>
      </p:sp>
    </p:spTree>
    <p:extLst>
      <p:ext uri="{BB962C8B-B14F-4D97-AF65-F5344CB8AC3E}">
        <p14:creationId xmlns:p14="http://schemas.microsoft.com/office/powerpoint/2010/main" val="86800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EX. 4- Finding Absolute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1485" y="2690336"/>
            <a:ext cx="102470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Find the absolute value.</a:t>
            </a:r>
            <a:r>
              <a:rPr lang="en-US" dirty="0"/>
              <a:t>	    		    		    </a:t>
            </a:r>
          </a:p>
          <a:p>
            <a:pPr marL="342900" indent="-342900">
              <a:buAutoNum type="alphaLcParenR"/>
            </a:pPr>
            <a:r>
              <a:rPr lang="en-US" sz="2400" dirty="0">
                <a:latin typeface="Comic Sans MS" panose="030F0702030302020204" pitchFamily="66" charset="0"/>
              </a:rPr>
              <a:t>| 5 |			b) |-5 |				c)  |-1∙ 7 |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			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d)  |-9/14  |			e)  4+|- 5 |			f)  -|- 10-(-1)|</a:t>
            </a:r>
          </a:p>
        </p:txBody>
      </p:sp>
    </p:spTree>
    <p:extLst>
      <p:ext uri="{BB962C8B-B14F-4D97-AF65-F5344CB8AC3E}">
        <p14:creationId xmlns:p14="http://schemas.microsoft.com/office/powerpoint/2010/main" val="28217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1485" y="2690336"/>
                <a:ext cx="10247085" cy="1895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Simplify each expression.	    		    		  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   −(−7.2)</m:t>
                    </m:r>
                  </m:oMath>
                </a14:m>
                <a:r>
                  <a:rPr lang="en-US" dirty="0"/>
                  <a:t>			2.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1−(−3)</m:t>
                    </m:r>
                  </m:oMath>
                </a14:m>
                <a:r>
                  <a:rPr lang="en-US" dirty="0"/>
                  <a:t>			3.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−9+(−4.5)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		</a:t>
                </a:r>
              </a:p>
              <a:p>
                <a:r>
                  <a:rPr lang="en-US" dirty="0"/>
                  <a:t>4.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(−3.4)(−2)</m:t>
                    </m:r>
                  </m:oMath>
                </a14:m>
                <a:r>
                  <a:rPr lang="en-US" dirty="0"/>
                  <a:t>			5.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</m:oMath>
                </a14:m>
                <a:r>
                  <a:rPr lang="en-US" dirty="0"/>
                  <a:t>			6.  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5" y="2690336"/>
                <a:ext cx="10247085" cy="1895262"/>
              </a:xfrm>
              <a:prstGeom prst="rect">
                <a:avLst/>
              </a:prstGeom>
              <a:blipFill rotWithShape="0">
                <a:blip r:embed="rId3"/>
                <a:stretch>
                  <a:fillRect l="-476" t="-1608" b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41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WARM-UP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01485" y="2690336"/>
                <a:ext cx="10247085" cy="231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omic Sans MS" panose="030F0702030302020204" pitchFamily="66" charset="0"/>
                  </a:rPr>
                  <a:t>Find the opposite and reciprocal of each number</a:t>
                </a:r>
                <a:r>
                  <a:rPr lang="en-US" dirty="0"/>
                  <a:t>.	    		    		    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    2.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           3.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3.2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                       4.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  <a:p>
                <a:endParaRPr lang="en-US" dirty="0"/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Name the sets of numbers to which each belong.			</a:t>
                </a:r>
              </a:p>
              <a:p>
                <a:r>
                  <a:rPr lang="en-US" sz="2400" dirty="0">
                    <a:latin typeface="Comic Sans MS" panose="030F0702030302020204" pitchFamily="66" charset="0"/>
                  </a:rPr>
                  <a:t>5.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			6.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5" y="2690336"/>
                <a:ext cx="10247085" cy="2313775"/>
              </a:xfrm>
              <a:prstGeom prst="rect">
                <a:avLst/>
              </a:prstGeom>
              <a:blipFill>
                <a:blip r:embed="rId3"/>
                <a:stretch>
                  <a:fillRect l="-892" t="-210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5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05" y="5585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1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Real Numbers </a:t>
            </a:r>
            <a:r>
              <a:rPr lang="en-US" sz="1800" dirty="0">
                <a:latin typeface="Comic Sans MS" panose="030F0702030302020204" pitchFamily="66" charset="0"/>
              </a:rPr>
              <a:t>are the set of numbers that can be plotted on a number line.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12281" y="1770841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71718" y="1770840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 rot="10800000" flipV="1">
            <a:off x="935014" y="2525204"/>
            <a:ext cx="187050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Real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712" y="2434090"/>
            <a:ext cx="524438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cs typeface="Arial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cs typeface="Arial"/>
              </a:rPr>
              <a:t>Of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That can be plotted on a number line.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50291" y="4804442"/>
            <a:ext cx="251985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cs typeface="Arial"/>
              </a:rPr>
              <a:t>Irrational Numbers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748" y="3274697"/>
            <a:ext cx="221757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Rational 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8985" y="3376190"/>
            <a:ext cx="5980361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Of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That can be expressed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As a fraction of two integers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Can Also Be repeating and terminating decimals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3929" y="4804869"/>
            <a:ext cx="6496141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Of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that can be expressed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As non-terminating and non-repeating 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Cannot be written as a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23695" y="2450796"/>
                <a:ext cx="2846716" cy="491096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5, -8, 2.5,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e>
                    </m:rad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95" y="2450796"/>
                <a:ext cx="2846716" cy="491096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42731" y="3789886"/>
                <a:ext cx="2846716" cy="491096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5, -8, 2.5,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31" y="3789886"/>
                <a:ext cx="2846716" cy="49109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98541" y="4833684"/>
                <a:ext cx="2846716" cy="955967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𝟏𝟒𝟏𝟓𝟗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….,</m:t>
                      </m:r>
                    </m:oMath>
                  </m:oMathPara>
                </a14:m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𝟕𝟑𝟐𝟎𝟓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…..,</m:t>
                      </m:r>
                    </m:oMath>
                  </m:oMathPara>
                </a14:m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𝟕𝟏𝟖𝟐𝟖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541" y="4833684"/>
                <a:ext cx="2846716" cy="955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8026" y="2088276"/>
            <a:ext cx="23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Vocab. Word/Term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8228" y="2093898"/>
            <a:ext cx="40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Definition/Category/Descriptors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504" y="2088276"/>
            <a:ext cx="120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631" y="1280342"/>
            <a:ext cx="1040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Comic Sans MS" panose="030F0702030302020204" pitchFamily="66" charset="0"/>
              </a:rPr>
              <a:t>Rational Numbers </a:t>
            </a:r>
            <a:r>
              <a:rPr lang="en-US" sz="1600" dirty="0">
                <a:latin typeface="Comic Sans MS" panose="030F0702030302020204" pitchFamily="66" charset="0"/>
              </a:rPr>
              <a:t>are the set of numbers that can be expressed as a fraction of two integers.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291" y="1567382"/>
            <a:ext cx="1129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Comic Sans MS" panose="030F0702030302020204" pitchFamily="66" charset="0"/>
              </a:rPr>
              <a:t>Irrational Numbers </a:t>
            </a:r>
            <a:r>
              <a:rPr lang="en-US" sz="1600" dirty="0">
                <a:latin typeface="Comic Sans MS" panose="030F0702030302020204" pitchFamily="66" charset="0"/>
              </a:rPr>
              <a:t>are the set of numbers that can be expressed as non-terminating and non-repeating decimals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6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/>
      <p:bldP spid="3" grpId="0" build="p"/>
      <p:bldP spid="10" grpId="0" build="p"/>
      <p:bldP spid="11" grpId="0"/>
      <p:bldP spid="12" grpId="0"/>
      <p:bldP spid="13" grpId="0" build="p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05" y="5585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1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Natural Numbers </a:t>
            </a:r>
            <a:r>
              <a:rPr lang="en-US" sz="1800" dirty="0">
                <a:latin typeface="Comic Sans MS" panose="030F0702030302020204" pitchFamily="66" charset="0"/>
              </a:rPr>
              <a:t>are the set of whole numbers used for counting; zero is excluded. 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12281" y="1770841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71718" y="1770840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 rot="10800000" flipV="1">
            <a:off x="734747" y="2525204"/>
            <a:ext cx="2070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Natural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4712" y="2434090"/>
            <a:ext cx="5244380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cs typeface="Arial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  <a:cs typeface="Arial"/>
              </a:rPr>
              <a:t>Of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Excluding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Counting.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29126" y="4979598"/>
            <a:ext cx="251985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cs typeface="Arial"/>
              </a:rPr>
              <a:t>Integers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355" y="3756350"/>
            <a:ext cx="221757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Whole  Numbers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3686" y="3854576"/>
            <a:ext cx="598036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Of natural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Including Zero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8985" y="4768768"/>
            <a:ext cx="6496141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-Set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Of natural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And their opposites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Including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23695" y="2450796"/>
                <a:ext cx="2846716" cy="369332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1, 2, 3,4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,…..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95" y="2450796"/>
                <a:ext cx="2846716" cy="369332"/>
              </a:xfrm>
              <a:prstGeom prst="rect">
                <a:avLst/>
              </a:prstGeom>
              <a:blipFill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90812" y="4014199"/>
                <a:ext cx="2846716" cy="369332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7030A0"/>
                    </a:solidFill>
                  </a:rPr>
                  <a:t>0, 1, 2,3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,…..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812" y="4014199"/>
                <a:ext cx="2846716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98541" y="4979598"/>
                <a:ext cx="2846716" cy="369332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….−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</m:oMath>
                  </m:oMathPara>
                </a14:m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541" y="4979598"/>
                <a:ext cx="28467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8026" y="2088276"/>
            <a:ext cx="23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Vocab. Word/Term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8228" y="2093898"/>
            <a:ext cx="40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Definition/Category/Descriptors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504" y="2088276"/>
            <a:ext cx="120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Example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3683" y="1309296"/>
            <a:ext cx="1040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Comic Sans MS" panose="030F0702030302020204" pitchFamily="66" charset="0"/>
              </a:rPr>
              <a:t>Whole Numbers </a:t>
            </a:r>
            <a:r>
              <a:rPr lang="en-US" sz="1600" dirty="0">
                <a:latin typeface="Comic Sans MS" panose="030F0702030302020204" pitchFamily="66" charset="0"/>
              </a:rPr>
              <a:t>are the set of natural numbers and zero.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9972" y="1582290"/>
            <a:ext cx="1146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Comic Sans MS" panose="030F0702030302020204" pitchFamily="66" charset="0"/>
              </a:rPr>
              <a:t>Integers </a:t>
            </a:r>
            <a:r>
              <a:rPr lang="en-US" sz="1600" dirty="0">
                <a:latin typeface="Comic Sans MS" panose="030F0702030302020204" pitchFamily="66" charset="0"/>
              </a:rPr>
              <a:t>are the set of natural numbers (also called positive numbers) and their opposites(also called negative numbers), and zero.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2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/>
      <p:bldP spid="3" grpId="0" build="p"/>
      <p:bldP spid="10" grpId="0" build="p"/>
      <p:bldP spid="11" grpId="0"/>
      <p:bldP spid="12" grpId="0"/>
      <p:bldP spid="13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3268" y="620087"/>
                <a:ext cx="9601196" cy="15488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VOCABULARY</a:t>
                </a:r>
                <a:br>
                  <a:rPr lang="en-US" dirty="0">
                    <a:latin typeface="Comic Sans MS" panose="030F0702030302020204" pitchFamily="66" charset="0"/>
                  </a:rPr>
                </a:br>
                <a:r>
                  <a:rPr lang="en-US" sz="2000" i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Absolute Value – </a:t>
                </a:r>
                <a:r>
                  <a:rPr lang="en-US" sz="2000" i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The Absolute Value of a real number</a:t>
                </a:r>
                <a:r>
                  <a:rPr lang="en-US" sz="2000" dirty="0">
                    <a:latin typeface="Comic Sans MS" panose="030F0702030302020204" pitchFamily="66" charset="0"/>
                  </a:rPr>
                  <a:t> is its distance from zero on the number line.  Distance can never be negative.  The symbol for absolute value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2000" dirty="0">
                    <a:latin typeface="Comic Sans MS" panose="030F0702030302020204" pitchFamily="66" charset="0"/>
                  </a:rPr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3268" y="620087"/>
                <a:ext cx="9601196" cy="1548828"/>
              </a:xfrm>
              <a:blipFill>
                <a:blip r:embed="rId3"/>
                <a:stretch>
                  <a:fillRect t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912281" y="1770841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71718" y="1770840"/>
            <a:ext cx="36704" cy="4856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 rot="10800000" flipV="1">
            <a:off x="734747" y="2525204"/>
            <a:ext cx="207076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18970" y="2540000"/>
                <a:ext cx="5190121" cy="1754326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  <a:cs typeface="Arial"/>
                  </a:rPr>
                  <a:t>-Distance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omic Sans MS" panose="030F0702030302020204" pitchFamily="66" charset="0"/>
                    <a:cs typeface="Arial"/>
                  </a:rPr>
                  <a:t>From Zero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  <a:cs typeface="Arial"/>
                  </a:rPr>
                  <a:t>On the number 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  <a:cs typeface="Arial"/>
                  </a:rPr>
                  <a:t>Can never be negative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omic Sans MS" panose="030F0702030302020204" pitchFamily="66" charset="0"/>
                    <a:cs typeface="Arial"/>
                  </a:rPr>
                  <a:t>Symbol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Comic Sans MS" panose="030F0702030302020204" pitchFamily="66" charset="0"/>
                  <a:cs typeface="Arial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  <a:latin typeface="Comic Sans MS" panose="030F0702030302020204" pitchFamily="66" charset="0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970" y="2540000"/>
                <a:ext cx="5190121" cy="1754326"/>
              </a:xfrm>
              <a:prstGeom prst="rect">
                <a:avLst/>
              </a:prstGeom>
              <a:blipFill>
                <a:blip r:embed="rId4"/>
                <a:stretch>
                  <a:fillRect l="-704"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84047" y="2668438"/>
                <a:ext cx="2846716" cy="646331"/>
              </a:xfrm>
              <a:prstGeom prst="rect">
                <a:avLst/>
              </a:prstGeom>
            </p:spPr>
            <p:txBody>
              <a:bodyPr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5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47" y="2668438"/>
                <a:ext cx="2846716" cy="646331"/>
              </a:xfrm>
              <a:prstGeom prst="rect">
                <a:avLst/>
              </a:prstGeom>
              <a:blipFill>
                <a:blip r:embed="rId5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18026" y="2088276"/>
            <a:ext cx="23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Vocab. Word/Term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8228" y="2093898"/>
            <a:ext cx="40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Definition/Category/Descriptors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504" y="2088276"/>
            <a:ext cx="120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871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463" y="467453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Ex.1 – Identifying Real Numbers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82" y="41982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https://ccsd.instructure.com/courses/1232568/files/47038614/preview?verifier=vhs2JTVO6WE7DsiYdBsyzcRzsF8eQ14fFhKZ9Nz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57" y="1771320"/>
            <a:ext cx="8229600" cy="44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463" y="4674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Ex.1 – Identifying Real Numbers Cont’d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82" y="419820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3509" y="1568121"/>
                <a:ext cx="10313104" cy="457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Name the set(s) of numbers to which each number belongs.	    		    		   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200000"/>
                  </a:lnSpc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0.</m:t>
                    </m:r>
                    <m:acc>
                      <m:accPr>
                        <m:chr m:val="̅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endPara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600"/>
                  </a:spcAft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d)</a:t>
                </a:r>
                <a:r>
                  <a:rPr lang="en-US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	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</a:rPr>
                  <a:t>e)   8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</a:rPr>
                  <a:t>				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f)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09" y="1568121"/>
                <a:ext cx="10313104" cy="4576637"/>
              </a:xfrm>
              <a:prstGeom prst="rect">
                <a:avLst/>
              </a:prstGeom>
              <a:blipFill>
                <a:blip r:embed="rId3"/>
                <a:stretch>
                  <a:fillRect l="-1182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2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77" y="667124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SHORT SUMMARY #1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2975" y="2033588"/>
            <a:ext cx="2924025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b="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0325" y="2968625"/>
            <a:ext cx="7360038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/>
              <a:t>To ______________  which _____________ of numbers that each _____________ belongs; first I</a:t>
            </a:r>
          </a:p>
        </p:txBody>
      </p:sp>
    </p:spTree>
    <p:extLst>
      <p:ext uri="{BB962C8B-B14F-4D97-AF65-F5344CB8AC3E}">
        <p14:creationId xmlns:p14="http://schemas.microsoft.com/office/powerpoint/2010/main" val="29839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88" y="69968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EX.2 – IDENTIFYING PROPERTIES OF REAL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43" y="2177142"/>
            <a:ext cx="10877693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88" y="69968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EX.2 – IDENTIFYING PROPERTIES OF REAL NUMBERS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991075"/>
                  </p:ext>
                </p:extLst>
              </p:nvPr>
            </p:nvGraphicFramePr>
            <p:xfrm>
              <a:off x="1117600" y="3025194"/>
              <a:ext cx="9535885" cy="31143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46991">
                      <a:extLst>
                        <a:ext uri="{9D8B030D-6E8A-4147-A177-3AD203B41FA5}">
                          <a16:colId xmlns:a16="http://schemas.microsoft.com/office/drawing/2014/main" val="2624553856"/>
                        </a:ext>
                      </a:extLst>
                    </a:gridCol>
                    <a:gridCol w="4288894">
                      <a:extLst>
                        <a:ext uri="{9D8B030D-6E8A-4147-A177-3AD203B41FA5}">
                          <a16:colId xmlns:a16="http://schemas.microsoft.com/office/drawing/2014/main" val="3757083090"/>
                        </a:ext>
                      </a:extLst>
                    </a:gridCol>
                  </a:tblGrid>
                  <a:tr h="566619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SzPts val="1000"/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9+7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=7+9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	     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ab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ba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19294758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SzPts val="1000"/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2∙4</m:t>
                                  </m:r>
                                </m:e>
                              </m:d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∙3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(4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3)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=5+(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5)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049039"/>
                      </a:ext>
                    </a:extLst>
                  </a:tr>
                  <a:tr h="847875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SzPts val="1000"/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+0=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m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02066787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SzPts val="1000"/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–3.5∙1=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3.5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4∙1</m:t>
                                  </m:r>
                                </m:e>
                              </m:d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45033035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SzPts val="1000"/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pm</m:t>
                              </m:r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mp</m:t>
                              </m:r>
                            </m:oMath>
                          </a14:m>
                          <a:endParaRPr lang="en-US" sz="200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3(x + 2) = 3x + 6</a:t>
                          </a:r>
                          <a:endParaRPr lang="en-US" sz="20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0808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991075"/>
                  </p:ext>
                </p:extLst>
              </p:nvPr>
            </p:nvGraphicFramePr>
            <p:xfrm>
              <a:off x="1117600" y="3025194"/>
              <a:ext cx="9535885" cy="311435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246991">
                      <a:extLst>
                        <a:ext uri="{9D8B030D-6E8A-4147-A177-3AD203B41FA5}">
                          <a16:colId xmlns:a16="http://schemas.microsoft.com/office/drawing/2014/main" val="2624553856"/>
                        </a:ext>
                      </a:extLst>
                    </a:gridCol>
                    <a:gridCol w="4288894">
                      <a:extLst>
                        <a:ext uri="{9D8B030D-6E8A-4147-A177-3AD203B41FA5}">
                          <a16:colId xmlns:a16="http://schemas.microsoft.com/office/drawing/2014/main" val="3757083090"/>
                        </a:ext>
                      </a:extLst>
                    </a:gridCol>
                  </a:tblGrid>
                  <a:tr h="566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81765" b="-450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22301" b="-450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9294758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00000" r="-81765" b="-350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22301" t="-100000" b="-350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049039"/>
                      </a:ext>
                    </a:extLst>
                  </a:tr>
                  <a:tr h="847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32857" r="-81765" b="-13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22301" t="-132857" b="-13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066787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350538" r="-817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22301" t="-35053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5033035"/>
                      </a:ext>
                    </a:extLst>
                  </a:tr>
                  <a:tr h="566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450538" r="-8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SzPts val="1000"/>
                            <a:buFont typeface="+mj-lt"/>
                            <a:buAutoNum type="alphaLcParenR" startAt="6"/>
                          </a:pPr>
                          <a:r>
                            <a:rPr lang="en-US" sz="2000" dirty="0"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3(x + 2) = 3x + 6</a:t>
                          </a:r>
                          <a:endParaRPr lang="en-US" sz="2000" dirty="0"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08081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84919" y="2625084"/>
            <a:ext cx="3919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Identify the property.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487</Words>
  <Application>Microsoft Office PowerPoint</Application>
  <PresentationFormat>Widescreen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Garamond</vt:lpstr>
      <vt:lpstr>Times New Roman</vt:lpstr>
      <vt:lpstr>Organic</vt:lpstr>
      <vt:lpstr>1-1 Properties of Real Numbers</vt:lpstr>
      <vt:lpstr>VOCABULARY Real Numbers are the set of numbers that can be plotted on a number line. </vt:lpstr>
      <vt:lpstr>VOCABULARY Natural Numbers are the set of whole numbers used for counting; zero is excluded.  </vt:lpstr>
      <vt:lpstr>VOCABULARY Absolute Value – The Absolute Value of a real number is its distance from zero on the number line.  Distance can never be negative.  The symbol for absolute value is |x|. </vt:lpstr>
      <vt:lpstr>Ex.1 – Identifying Real Numbers</vt:lpstr>
      <vt:lpstr>Ex.1 – Identifying Real Numbers Cont’d</vt:lpstr>
      <vt:lpstr>SHORT SUMMARY #1</vt:lpstr>
      <vt:lpstr>EX.2 – IDENTIFYING PROPERTIES OF REAL NUMBERS</vt:lpstr>
      <vt:lpstr>EX.2 – IDENTIFYING PROPERTIES OF REAL NUMBERS CONT’D</vt:lpstr>
      <vt:lpstr>SHORT SUMMARY #2</vt:lpstr>
      <vt:lpstr>EX. 3- Graphing Numbers on the Number Line</vt:lpstr>
      <vt:lpstr>EX. 3- Graphing Numbers on the Number Line Cont’d</vt:lpstr>
      <vt:lpstr>SHORT SUMMARY #3</vt:lpstr>
      <vt:lpstr>EX. 4- Finding Absolute Value</vt:lpstr>
      <vt:lpstr>WARM-UP</vt:lpstr>
      <vt:lpstr>WARM-UP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with Variables on Both Sides</dc:title>
  <dc:creator>Monica Hunter</dc:creator>
  <cp:lastModifiedBy>Monica Hunter</cp:lastModifiedBy>
  <cp:revision>38</cp:revision>
  <dcterms:created xsi:type="dcterms:W3CDTF">2012-07-27T01:16:44Z</dcterms:created>
  <dcterms:modified xsi:type="dcterms:W3CDTF">2016-08-24T03:13:36Z</dcterms:modified>
</cp:coreProperties>
</file>